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71" r:id="rId7"/>
    <p:sldId id="262" r:id="rId8"/>
    <p:sldId id="270" r:id="rId9"/>
    <p:sldId id="263" r:id="rId10"/>
    <p:sldId id="264" r:id="rId11"/>
    <p:sldId id="273" r:id="rId12"/>
    <p:sldId id="274" r:id="rId13"/>
    <p:sldId id="265" r:id="rId14"/>
    <p:sldId id="266" r:id="rId15"/>
    <p:sldId id="267" r:id="rId16"/>
    <p:sldId id="275" r:id="rId17"/>
    <p:sldId id="276" r:id="rId18"/>
    <p:sldId id="277" r:id="rId19"/>
    <p:sldId id="278" r:id="rId20"/>
    <p:sldId id="268" r:id="rId21"/>
    <p:sldId id="279" r:id="rId22"/>
    <p:sldId id="280" r:id="rId23"/>
    <p:sldId id="281" r:id="rId24"/>
    <p:sldId id="269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125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69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9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7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62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64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83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26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05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839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86A952-6CBB-4DEF-832A-71C5D6A99545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472AB9-E715-428B-8DBC-E1641DBFA7A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1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3D84-4E85-494D-932B-F4D75F426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721630"/>
            <a:ext cx="10058400" cy="3566160"/>
          </a:xfrm>
        </p:spPr>
        <p:txBody>
          <a:bodyPr/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CRITICAL EVALUATION OF JOURNAL ARTICLE</a:t>
            </a:r>
            <a:endParaRPr lang="en-IN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F59AA-A072-4DFD-851E-53CDB386C0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latin typeface="Bahnschrift SemiBold" panose="020B0502040204020203" pitchFamily="34" charset="0"/>
              </a:rPr>
              <a:t>BY</a:t>
            </a:r>
          </a:p>
          <a:p>
            <a:r>
              <a:rPr lang="en-US" sz="2000" b="1" dirty="0">
                <a:latin typeface="Bahnschrift SemiBold" panose="020B0502040204020203" pitchFamily="34" charset="0"/>
              </a:rPr>
              <a:t>DR.G.AARTHIPRIYANKA</a:t>
            </a:r>
          </a:p>
          <a:p>
            <a:r>
              <a:rPr lang="en-US" sz="2000" b="1" dirty="0">
                <a:latin typeface="Bahnschrift SemiBold" panose="020B0502040204020203" pitchFamily="34" charset="0"/>
              </a:rPr>
              <a:t>POST GRADUATE</a:t>
            </a:r>
          </a:p>
          <a:p>
            <a:r>
              <a:rPr lang="en-US" sz="2000" b="1" dirty="0">
                <a:latin typeface="Bahnschrift SemiBold" panose="020B0502040204020203" pitchFamily="34" charset="0"/>
              </a:rPr>
              <a:t>DEPARTMENT OF PHARMACOLOGY</a:t>
            </a:r>
            <a:endParaRPr lang="en-IN" sz="20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5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27C26-0A13-4F29-BD70-339C70195F7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6066" y="321307"/>
            <a:ext cx="4127241" cy="580483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00B050"/>
                </a:solidFill>
                <a:sym typeface="Wingdings 2" panose="05020102010507070707" pitchFamily="18" charset="2"/>
              </a:rPr>
              <a:t>Experimental Animals</a:t>
            </a:r>
          </a:p>
          <a:p>
            <a:pPr marL="201168" lvl="1" indent="0">
              <a:buNone/>
            </a:pPr>
            <a:endParaRPr lang="en-IN" dirty="0">
              <a:sym typeface="Wingdings 2" panose="05020102010507070707" pitchFamily="18" charset="2"/>
            </a:endParaRPr>
          </a:p>
          <a:p>
            <a:pPr marL="201168" lvl="1" indent="0">
              <a:buNone/>
            </a:pPr>
            <a:r>
              <a:rPr lang="en-IN" dirty="0">
                <a:sym typeface="Wingdings 2" panose="05020102010507070707" pitchFamily="18" charset="2"/>
              </a:rPr>
              <a:t>Species</a:t>
            </a:r>
          </a:p>
          <a:p>
            <a:pPr marL="201168" lvl="1" indent="0">
              <a:buNone/>
            </a:pPr>
            <a:r>
              <a:rPr lang="en-IN" dirty="0">
                <a:sym typeface="Wingdings 2" panose="05020102010507070707" pitchFamily="18" charset="2"/>
              </a:rPr>
              <a:t>Sex of the animal</a:t>
            </a:r>
          </a:p>
          <a:p>
            <a:pPr marL="201168" lvl="1" indent="0">
              <a:buNone/>
            </a:pPr>
            <a:r>
              <a:rPr lang="en-IN" dirty="0">
                <a:sym typeface="Wingdings 2" panose="05020102010507070707" pitchFamily="18" charset="2"/>
              </a:rPr>
              <a:t>Weight</a:t>
            </a:r>
          </a:p>
          <a:p>
            <a:pPr marL="201168" lvl="1" indent="0">
              <a:buNone/>
            </a:pPr>
            <a:r>
              <a:rPr lang="en-IN" dirty="0">
                <a:sym typeface="Wingdings 2" panose="05020102010507070707" pitchFamily="18" charset="2"/>
              </a:rPr>
              <a:t>Strain</a:t>
            </a:r>
          </a:p>
          <a:p>
            <a:pPr marL="201168" lvl="1" indent="0">
              <a:buNone/>
            </a:pPr>
            <a:r>
              <a:rPr lang="en-IN" dirty="0"/>
              <a:t>Source of Animal</a:t>
            </a:r>
          </a:p>
          <a:p>
            <a:pPr marL="201168" lvl="1" indent="0">
              <a:buNone/>
            </a:pPr>
            <a:r>
              <a:rPr lang="en-IN" dirty="0">
                <a:sym typeface="Wingdings 2" panose="05020102010507070707" pitchFamily="18" charset="2"/>
              </a:rPr>
              <a:t>Genetic Modification Status, Genotype, Immune Status, Drug or test naïve</a:t>
            </a:r>
          </a:p>
          <a:p>
            <a:pPr marL="201168" lvl="1" indent="0">
              <a:buNone/>
            </a:pPr>
            <a:endParaRPr lang="en-IN" dirty="0">
              <a:sym typeface="Wingdings 2" panose="05020102010507070707" pitchFamily="18" charset="2"/>
            </a:endParaRPr>
          </a:p>
          <a:p>
            <a:r>
              <a:rPr lang="en-IN" sz="2800" b="1" dirty="0">
                <a:solidFill>
                  <a:srgbClr val="00B050"/>
                </a:solidFill>
                <a:sym typeface="Wingdings 2" panose="05020102010507070707" pitchFamily="18" charset="2"/>
              </a:rPr>
              <a:t>Housing &amp; Husbandry</a:t>
            </a:r>
          </a:p>
          <a:p>
            <a:pPr marL="201168" lvl="1" indent="0">
              <a:buNone/>
            </a:pPr>
            <a:endParaRPr lang="en-IN" dirty="0">
              <a:solidFill>
                <a:schemeClr val="tx1"/>
              </a:solidFill>
              <a:sym typeface="Wingdings 2" panose="05020102010507070707" pitchFamily="18" charset="2"/>
            </a:endParaRPr>
          </a:p>
          <a:p>
            <a:pPr marL="201168" lvl="1" indent="0">
              <a:buNone/>
            </a:pPr>
            <a:r>
              <a:rPr lang="en-IN" dirty="0">
                <a:solidFill>
                  <a:schemeClr val="tx1"/>
                </a:solidFill>
                <a:sym typeface="Wingdings 2" panose="05020102010507070707" pitchFamily="18" charset="2"/>
              </a:rPr>
              <a:t>Temperature</a:t>
            </a:r>
          </a:p>
          <a:p>
            <a:pPr marL="201168" lvl="1" indent="0">
              <a:buNone/>
            </a:pPr>
            <a:r>
              <a:rPr lang="en-IN" dirty="0">
                <a:solidFill>
                  <a:schemeClr val="tx1"/>
                </a:solidFill>
                <a:sym typeface="Wingdings 2" panose="05020102010507070707" pitchFamily="18" charset="2"/>
              </a:rPr>
              <a:t>Type of food</a:t>
            </a:r>
          </a:p>
          <a:p>
            <a:pPr marL="201168" lvl="1" indent="0">
              <a:buNone/>
            </a:pPr>
            <a:r>
              <a:rPr lang="en-IN" dirty="0">
                <a:solidFill>
                  <a:schemeClr val="tx1"/>
                </a:solidFill>
                <a:sym typeface="Wingdings 2" panose="05020102010507070707" pitchFamily="18" charset="2"/>
              </a:rPr>
              <a:t>Access to food and water</a:t>
            </a:r>
          </a:p>
          <a:p>
            <a:pPr marL="201168" lvl="1" indent="0">
              <a:buNone/>
            </a:pPr>
            <a:r>
              <a:rPr lang="en-IN" dirty="0">
                <a:solidFill>
                  <a:schemeClr val="tx1"/>
                </a:solidFill>
                <a:sym typeface="Wingdings 2" panose="05020102010507070707" pitchFamily="18" charset="2"/>
              </a:rPr>
              <a:t>Type of facility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A5169-4CE9-4157-B8A5-3E34CE6B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7" y="1711409"/>
            <a:ext cx="552450" cy="461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162B7-ECE4-470D-9688-C840C146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9" y="1155623"/>
            <a:ext cx="552450" cy="461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81D18-8A26-473E-9F38-F0A7EF2F3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1610"/>
          <a:stretch/>
        </p:blipFill>
        <p:spPr>
          <a:xfrm>
            <a:off x="111965" y="1438652"/>
            <a:ext cx="552450" cy="461683"/>
          </a:xfrm>
          <a:prstGeom prst="rect">
            <a:avLst/>
          </a:prstGeom>
        </p:spPr>
      </p:pic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EA9CD165-D0BA-4D02-BF51-B48DC06A6F02}"/>
              </a:ext>
            </a:extLst>
          </p:cNvPr>
          <p:cNvSpPr/>
          <p:nvPr/>
        </p:nvSpPr>
        <p:spPr>
          <a:xfrm>
            <a:off x="213182" y="2491274"/>
            <a:ext cx="451233" cy="34523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32CD3945-2C45-4FF8-8A7C-C50FFBDC50F9}"/>
              </a:ext>
            </a:extLst>
          </p:cNvPr>
          <p:cNvSpPr/>
          <p:nvPr/>
        </p:nvSpPr>
        <p:spPr>
          <a:xfrm>
            <a:off x="243606" y="2878495"/>
            <a:ext cx="451233" cy="34523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744479-27AA-4C18-9CAC-3F2806C08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1610"/>
          <a:stretch/>
        </p:blipFill>
        <p:spPr>
          <a:xfrm>
            <a:off x="174595" y="4513958"/>
            <a:ext cx="552450" cy="461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2E5B01-79F8-41E5-BA9B-630DBE3EF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1610"/>
          <a:stretch/>
        </p:blipFill>
        <p:spPr>
          <a:xfrm>
            <a:off x="174595" y="4849173"/>
            <a:ext cx="552450" cy="461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38347E-9217-4F10-97BB-1F45123D4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1610"/>
          <a:stretch/>
        </p:blipFill>
        <p:spPr>
          <a:xfrm>
            <a:off x="174595" y="5184388"/>
            <a:ext cx="552450" cy="4616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79B2DB-09EB-4069-B545-00FA09379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1610"/>
          <a:stretch/>
        </p:blipFill>
        <p:spPr>
          <a:xfrm>
            <a:off x="174595" y="5455663"/>
            <a:ext cx="552450" cy="461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DFDA35-5BC0-4C79-873E-293A6F0E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678" y="1011595"/>
            <a:ext cx="6924675" cy="3733800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E1515E2E-0E4C-4B99-B585-BD16C24F4818}"/>
              </a:ext>
            </a:extLst>
          </p:cNvPr>
          <p:cNvSpPr/>
          <p:nvPr/>
        </p:nvSpPr>
        <p:spPr>
          <a:xfrm>
            <a:off x="225203" y="2109858"/>
            <a:ext cx="451233" cy="34523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166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082F9E-333D-4C3A-BADD-F76FA992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89" y="1488428"/>
            <a:ext cx="7017106" cy="35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1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17342-9AF3-4D80-BD43-E6EDA3B2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7" y="418614"/>
            <a:ext cx="5374628" cy="1867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E65D3-B1BC-4AD8-B12C-D61AD9AC1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36" y="2133988"/>
            <a:ext cx="5295219" cy="120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ACF15-B050-41BA-9F45-46BD5C27D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196" y="335902"/>
            <a:ext cx="5511477" cy="2855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6030CF-E755-4CF9-AF57-7F6D05440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77" y="3191069"/>
            <a:ext cx="5282778" cy="3023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9F653-3FFF-4C01-BE83-B8558916B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196" y="3191068"/>
            <a:ext cx="5831633" cy="308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C603-0781-4966-A055-A7F8EC360E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7355" y="791903"/>
            <a:ext cx="10058400" cy="5842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3200" b="1" dirty="0">
                <a:solidFill>
                  <a:srgbClr val="00B050"/>
                </a:solidFill>
              </a:rPr>
              <a:t>Sample Size</a:t>
            </a:r>
          </a:p>
          <a:p>
            <a:pPr marL="201168" lvl="1" indent="0">
              <a:buNone/>
            </a:pPr>
            <a:r>
              <a:rPr lang="en-US" sz="2400" dirty="0">
                <a:sym typeface="Wingdings 2" panose="05020102010507070707" pitchFamily="18" charset="2"/>
              </a:rPr>
              <a:t>Total Number of Animals</a:t>
            </a:r>
            <a:r>
              <a:rPr lang="en-IN" sz="2400" dirty="0">
                <a:sym typeface="Wingdings 2" panose="05020102010507070707" pitchFamily="18" charset="2"/>
              </a:rPr>
              <a:t> in each experiment and each experimental group.</a:t>
            </a:r>
          </a:p>
          <a:p>
            <a:pPr marL="201168" lvl="1" indent="0">
              <a:buNone/>
            </a:pPr>
            <a:r>
              <a:rPr lang="en-IN" sz="2400" dirty="0">
                <a:sym typeface="Wingdings 2" panose="05020102010507070707" pitchFamily="18" charset="2"/>
              </a:rPr>
              <a:t>Sample size calculation</a:t>
            </a:r>
          </a:p>
          <a:p>
            <a:pPr marL="201168" lvl="1" indent="0">
              <a:buNone/>
            </a:pPr>
            <a:endParaRPr lang="en-IN" sz="2400" dirty="0">
              <a:sym typeface="Wingdings 2" panose="05020102010507070707" pitchFamily="18" charset="2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  <a:sym typeface="Wingdings 2" panose="05020102010507070707" pitchFamily="18" charset="2"/>
              </a:rPr>
              <a:t> </a:t>
            </a:r>
            <a:r>
              <a:rPr lang="en-IN" sz="3200" b="1" dirty="0">
                <a:solidFill>
                  <a:srgbClr val="00B050"/>
                </a:solidFill>
                <a:sym typeface="Wingdings 2" panose="05020102010507070707" pitchFamily="18" charset="2"/>
              </a:rPr>
              <a:t>Allocation of Animals</a:t>
            </a:r>
          </a:p>
          <a:p>
            <a:pPr marL="201168" lvl="1" indent="0">
              <a:buNone/>
            </a:pPr>
            <a:r>
              <a:rPr lang="en-IN" sz="2400" dirty="0">
                <a:sym typeface="Wingdings 2" panose="05020102010507070707" pitchFamily="18" charset="2"/>
              </a:rPr>
              <a:t>Randomisation or matching</a:t>
            </a:r>
          </a:p>
          <a:p>
            <a:pPr marL="201168" lvl="1" indent="0">
              <a:buNone/>
            </a:pPr>
            <a:endParaRPr lang="en-IN" sz="2400" dirty="0">
              <a:sym typeface="Wingdings 2" panose="05020102010507070707" pitchFamily="18" charset="2"/>
            </a:endParaRPr>
          </a:p>
          <a:p>
            <a:pPr marL="201168" lvl="1" indent="0">
              <a:buNone/>
            </a:pPr>
            <a:endParaRPr lang="en-IN" sz="2400" dirty="0">
              <a:sym typeface="Wingdings 2" panose="05020102010507070707" pitchFamily="18" charset="2"/>
            </a:endParaRPr>
          </a:p>
          <a:p>
            <a:pPr marL="0" lvl="1" indent="0">
              <a:buNone/>
            </a:pPr>
            <a:r>
              <a:rPr lang="en-IN" sz="3200" b="1" dirty="0">
                <a:solidFill>
                  <a:srgbClr val="00B050"/>
                </a:solidFill>
                <a:sym typeface="Wingdings 2" panose="05020102010507070707" pitchFamily="18" charset="2"/>
              </a:rPr>
              <a:t>Experimental Outcomes</a:t>
            </a:r>
          </a:p>
          <a:p>
            <a:pPr marL="201168" lvl="1" indent="0">
              <a:buNone/>
            </a:pPr>
            <a:r>
              <a:rPr lang="en-IN" sz="2400" dirty="0">
                <a:sym typeface="Wingdings 2" panose="05020102010507070707" pitchFamily="18" charset="2"/>
              </a:rPr>
              <a:t>Primary and Secondary Experimental outcomes defined</a:t>
            </a:r>
            <a:endParaRPr lang="en-US" sz="2400" dirty="0">
              <a:sym typeface="Wingdings 2" panose="05020102010507070707" pitchFamily="18" charset="2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807D1-0CF1-4E2B-965F-9DEA4123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0" y="1267236"/>
            <a:ext cx="542925" cy="55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450DC-7A8D-4461-BEC6-A7CE9A2B5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0" y="3077375"/>
            <a:ext cx="542925" cy="552450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62BA50AB-3958-4DB3-8115-FE3716373282}"/>
              </a:ext>
            </a:extLst>
          </p:cNvPr>
          <p:cNvSpPr/>
          <p:nvPr/>
        </p:nvSpPr>
        <p:spPr>
          <a:xfrm>
            <a:off x="315304" y="1744825"/>
            <a:ext cx="451233" cy="34523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8B50A9-0EB4-484E-A35E-A5883F2E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8" y="4887514"/>
            <a:ext cx="5429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0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68201-5E7E-4A1C-9B9E-EEF279DE568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024" y="763912"/>
            <a:ext cx="10058400" cy="4022725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rgbClr val="00B050"/>
                </a:solidFill>
              </a:rPr>
              <a:t>Statistical Methods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One way ANOVA is used to determine statistical significance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p value &lt; 0.05 is considered statistically significant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7020D-2FD8-4387-9C51-BE21BD8E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8" y="1425857"/>
            <a:ext cx="542925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11FE0-E280-44D0-A08F-FF2838AB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8" y="2079582"/>
            <a:ext cx="542925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5F371-326E-4AA7-AD1E-49EA70E78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0" y="2815940"/>
            <a:ext cx="932448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1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E01E-F542-4E7C-93DF-E9A0C1A5CB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759" y="475861"/>
            <a:ext cx="10058400" cy="82232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RESULTS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095A3-88D5-4358-8943-603CAF7996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023" y="1417637"/>
            <a:ext cx="10058400" cy="4022725"/>
          </a:xfrm>
        </p:spPr>
        <p:txBody>
          <a:bodyPr>
            <a:normAutofit fontScale="92500" lnSpcReduction="20000"/>
          </a:bodyPr>
          <a:lstStyle/>
          <a:p>
            <a:r>
              <a:rPr lang="en-IN" sz="36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Baseline Data </a:t>
            </a:r>
          </a:p>
          <a:p>
            <a:r>
              <a:rPr lang="en-IN" dirty="0">
                <a:sym typeface="Wingdings 2" panose="05020102010507070707" pitchFamily="18" charset="2"/>
              </a:rPr>
              <a:t>Explained</a:t>
            </a:r>
          </a:p>
          <a:p>
            <a:r>
              <a:rPr lang="en-IN" sz="3600" b="1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Numbers Analysed</a:t>
            </a:r>
          </a:p>
          <a:p>
            <a:r>
              <a:rPr lang="en-IN" sz="2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IN" dirty="0">
                <a:sym typeface="Wingdings 2" panose="05020102010507070707" pitchFamily="18" charset="2"/>
              </a:rPr>
              <a:t>Absolute number of animals in each group are reported</a:t>
            </a:r>
          </a:p>
          <a:p>
            <a:r>
              <a:rPr lang="en-IN" sz="3600" b="1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Outcomes and Estimation</a:t>
            </a:r>
          </a:p>
          <a:p>
            <a:r>
              <a:rPr lang="en-IN" sz="2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IN" dirty="0">
                <a:sym typeface="Wingdings 2" panose="05020102010507070707" pitchFamily="18" charset="2"/>
              </a:rPr>
              <a:t>Results for each analysis are carried out with a laboratory analysis</a:t>
            </a:r>
          </a:p>
          <a:p>
            <a:pPr marL="0" indent="0">
              <a:buNone/>
            </a:pPr>
            <a:r>
              <a:rPr lang="en-IN" sz="36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IN" sz="3600" b="1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Adverse Event</a:t>
            </a:r>
          </a:p>
          <a:p>
            <a:r>
              <a:rPr lang="en-IN" dirty="0">
                <a:sym typeface="Wingdings 2" panose="05020102010507070707" pitchFamily="18" charset="2"/>
              </a:rPr>
              <a:t> occurrence of adverse event not reported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602B4-9A73-41A5-B9B9-8ABEC116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9" y="1497772"/>
            <a:ext cx="542925" cy="55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67689-2F4B-481B-9DF3-7BB83FAD1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5" y="2298729"/>
            <a:ext cx="542925" cy="55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E9DF9-D80F-4385-9AAB-74E28D8D1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6" y="3302092"/>
            <a:ext cx="542925" cy="552450"/>
          </a:xfrm>
          <a:prstGeom prst="rect">
            <a:avLst/>
          </a:prstGeom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B397C79-1131-4EED-838D-E003F9A14CBA}"/>
              </a:ext>
            </a:extLst>
          </p:cNvPr>
          <p:cNvSpPr/>
          <p:nvPr/>
        </p:nvSpPr>
        <p:spPr>
          <a:xfrm>
            <a:off x="233886" y="4379274"/>
            <a:ext cx="451233" cy="34523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1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3A2E0-4D13-4B05-A3C6-EE0EB182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2" y="583747"/>
            <a:ext cx="4057650" cy="5285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552F9-0F47-4649-B1AA-2186AEEC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22" y="1162827"/>
            <a:ext cx="7987006" cy="41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29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45FDA-5B21-43E9-A2D9-48599CD3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0" y="261257"/>
            <a:ext cx="3879785" cy="5868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189AB-E562-42D0-8250-2D6FADBD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858416"/>
            <a:ext cx="8220075" cy="51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88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CC5F7-52A1-4F28-8915-557129992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0" y="981481"/>
            <a:ext cx="4274003" cy="4375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E8434-619D-4EEF-8FF3-DDB1C9A5E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22"/>
          <a:stretch/>
        </p:blipFill>
        <p:spPr>
          <a:xfrm>
            <a:off x="360784" y="5243805"/>
            <a:ext cx="4052596" cy="652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E503D-D01D-4832-90FD-0C756FF51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78" y="962025"/>
            <a:ext cx="7048938" cy="44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2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48140-A514-49F8-A89B-0E8FC98B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971"/>
            <a:ext cx="4746172" cy="3396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930F2-F6E2-470C-B149-EE6ABF872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3" r="3022"/>
          <a:stretch/>
        </p:blipFill>
        <p:spPr>
          <a:xfrm>
            <a:off x="4746172" y="0"/>
            <a:ext cx="7445828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3955-C2E8-4DAB-8FD7-36053C06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Drug induced hepatotoxicity: effect of polyherbal formulations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33C6C-791D-48C8-8834-FDC5DCBE0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Pharmacognosy magazine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Volume 4,issue 19,July-sep 2009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030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CA0A-F150-4682-AED0-80DCC80211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3421" y="241299"/>
            <a:ext cx="10058400" cy="74771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DISCUSSION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093-654A-4AD6-8FE7-74F430EB5B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3421" y="1202451"/>
            <a:ext cx="11059885" cy="4881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Interpretation</a:t>
            </a:r>
          </a:p>
          <a:p>
            <a:r>
              <a:rPr lang="en-IN" sz="2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The results were precisely interpreted.</a:t>
            </a:r>
          </a:p>
          <a:p>
            <a:r>
              <a:rPr lang="en-IN" sz="2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Study Limitation- mechanism of </a:t>
            </a:r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polyherbal formulation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action is not defined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endParaRPr lang="en-US" sz="2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r>
              <a:rPr lang="en-US" sz="4000" b="1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Funding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Funding sources are not mentioned</a:t>
            </a:r>
            <a:endParaRPr lang="en-US" dirty="0">
              <a:solidFill>
                <a:schemeClr val="tx1"/>
              </a:solidFill>
            </a:endParaRPr>
          </a:p>
          <a:p>
            <a:endParaRPr lang="en-IN" dirty="0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6C115B41-B40E-44BA-91DD-8B2BFE544B5D}"/>
              </a:ext>
            </a:extLst>
          </p:cNvPr>
          <p:cNvSpPr/>
          <p:nvPr/>
        </p:nvSpPr>
        <p:spPr>
          <a:xfrm>
            <a:off x="121521" y="4126950"/>
            <a:ext cx="451233" cy="34523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67716-2B4D-4094-B656-A2155C61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" y="1963123"/>
            <a:ext cx="542925" cy="55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898D2-4FF5-4898-9F56-7D0BAF26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9" y="2452787"/>
            <a:ext cx="5429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21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2E15A-3B65-4347-B8E2-79F6EE6C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0" y="71827"/>
            <a:ext cx="4965247" cy="6105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DC1D2-7C2B-41A4-9731-211870E7D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3" y="71827"/>
            <a:ext cx="5346442" cy="61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6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75344-7D47-4715-9244-7746586A1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80" y="1488525"/>
            <a:ext cx="5178490" cy="168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DA8F8-3CFE-40C9-8E17-D6E66B63A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018"/>
          <a:stretch/>
        </p:blipFill>
        <p:spPr>
          <a:xfrm>
            <a:off x="582480" y="3172408"/>
            <a:ext cx="5178490" cy="2453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B9225E-6247-4863-B5BC-F60A1C75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825"/>
            <a:ext cx="5810056" cy="60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6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2A6B2-E9A6-46AD-AFDD-D2A46CB50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6" y="2868968"/>
            <a:ext cx="7128588" cy="2897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0A62D-9A5A-45AE-AE43-5C413964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2" y="783772"/>
            <a:ext cx="5445095" cy="19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46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29F6-C2DF-471B-9EF8-6EC59D4D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REFERENCE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3724-B817-4809-99A5-CCBE10E36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Vancouver style followed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543B0-FDF1-4284-92AF-CBBFF76F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" y="1737360"/>
            <a:ext cx="5429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9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B87035-0395-4E39-96A0-0F59960D2D00}"/>
              </a:ext>
            </a:extLst>
          </p:cNvPr>
          <p:cNvSpPr/>
          <p:nvPr/>
        </p:nvSpPr>
        <p:spPr>
          <a:xfrm>
            <a:off x="2435291" y="2556789"/>
            <a:ext cx="62701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8339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791DB1-C749-4800-83D2-767BDEB0A303}"/>
              </a:ext>
            </a:extLst>
          </p:cNvPr>
          <p:cNvSpPr txBox="1"/>
          <p:nvPr/>
        </p:nvSpPr>
        <p:spPr>
          <a:xfrm>
            <a:off x="1247970" y="510464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TITLE</a:t>
            </a:r>
            <a:endParaRPr lang="en-IN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526DC-8939-4A06-932E-F950B707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02" y="1004596"/>
            <a:ext cx="10662071" cy="25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41F84-0936-4345-8105-C922FA706AEB}"/>
              </a:ext>
            </a:extLst>
          </p:cNvPr>
          <p:cNvSpPr txBox="1"/>
          <p:nvPr/>
        </p:nvSpPr>
        <p:spPr>
          <a:xfrm>
            <a:off x="973202" y="3595396"/>
            <a:ext cx="1024559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SUGGESTED TITLE: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Effect of polyherbal formulation on methotrexate induced hepatotoxicity in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wistar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rats.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7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0CB7-7E1D-4DF3-A5A3-FAC0FFA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ABSTRACT</a:t>
            </a:r>
            <a:endParaRPr lang="en-IN" b="1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356DF-B77E-44FC-B22D-409EFED7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98" y="1489884"/>
            <a:ext cx="8413102" cy="4867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19A1D-9015-4477-9E95-B795613BD3C3}"/>
              </a:ext>
            </a:extLst>
          </p:cNvPr>
          <p:cNvSpPr txBox="1"/>
          <p:nvPr/>
        </p:nvSpPr>
        <p:spPr>
          <a:xfrm>
            <a:off x="240264" y="1674674"/>
            <a:ext cx="60975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ym typeface="Wingdings 2" panose="05020102010507070707" pitchFamily="18" charset="2"/>
              </a:rPr>
              <a:t>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IN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Type and dosage of extract used</a:t>
            </a:r>
          </a:p>
          <a:p>
            <a:pPr marL="457200" lvl="1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IN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Species of animal used</a:t>
            </a:r>
          </a:p>
          <a:p>
            <a:pPr marL="457200" lvl="1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IN" dirty="0">
                <a:solidFill>
                  <a:schemeClr val="tx1"/>
                </a:solidFill>
              </a:rPr>
              <a:t>Research Objective</a:t>
            </a:r>
            <a:r>
              <a:rPr lang="en-IN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  </a:t>
            </a:r>
            <a:r>
              <a:rPr lang="en-IN" dirty="0">
                <a:solidFill>
                  <a:schemeClr val="tx1"/>
                </a:solidFill>
              </a:rPr>
              <a:t>Key methods</a:t>
            </a:r>
          </a:p>
          <a:p>
            <a:pPr marL="457200" lvl="1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IN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Principle Finding</a:t>
            </a:r>
          </a:p>
          <a:p>
            <a:pPr marL="457200" lvl="1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IN" dirty="0">
                <a:solidFill>
                  <a:schemeClr val="tx1"/>
                </a:solidFill>
              </a:rPr>
              <a:t>Background of study.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68755D-704C-47E0-AA23-36BA4237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976842"/>
            <a:ext cx="542925" cy="552450"/>
          </a:xfrm>
          <a:prstGeom prst="rect">
            <a:avLst/>
          </a:prstGeom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3531430E-6CAF-4336-B801-81EF4587D3B0}"/>
              </a:ext>
            </a:extLst>
          </p:cNvPr>
          <p:cNvSpPr/>
          <p:nvPr/>
        </p:nvSpPr>
        <p:spPr>
          <a:xfrm>
            <a:off x="338137" y="2441396"/>
            <a:ext cx="457199" cy="39188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78B6D9-3677-45CA-8ED1-D96730F2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1" y="2979920"/>
            <a:ext cx="542925" cy="552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A5AA8E-8C8D-4E8F-ACEC-54A988A8B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33" y="3512678"/>
            <a:ext cx="542925" cy="552450"/>
          </a:xfrm>
          <a:prstGeom prst="rect">
            <a:avLst/>
          </a:prstGeom>
        </p:spPr>
      </p:pic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DC41F11F-F232-4AD3-B26E-D9F06548B504}"/>
              </a:ext>
            </a:extLst>
          </p:cNvPr>
          <p:cNvSpPr/>
          <p:nvPr/>
        </p:nvSpPr>
        <p:spPr>
          <a:xfrm>
            <a:off x="295275" y="4123780"/>
            <a:ext cx="485192" cy="354563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36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D18C-67FC-4968-B999-7C86E43E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b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2" panose="05020102010507070707" pitchFamily="18" charset="2"/>
              </a:rPr>
              <a:t> </a:t>
            </a:r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2" panose="05020102010507070707" pitchFamily="18" charset="2"/>
              </a:rPr>
              <a:t>Background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399A0-6984-4A2A-9D12-A0B8CE77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3824929" cy="3864601"/>
          </a:xfrm>
        </p:spPr>
        <p:txBody>
          <a:bodyPr>
            <a:normAutofit fontScale="85000" lnSpcReduction="10000"/>
          </a:bodyPr>
          <a:lstStyle/>
          <a:p>
            <a:r>
              <a:rPr lang="en-IN" sz="2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Sufficient scientific background and rationale of the study along with relevant references to previous study.</a:t>
            </a:r>
          </a:p>
          <a:p>
            <a:r>
              <a:rPr lang="en-IN" sz="2800" dirty="0">
                <a:solidFill>
                  <a:schemeClr val="tx1"/>
                </a:solidFill>
              </a:rPr>
              <a:t>Rationale of using the animal species and its study relevance to human biology.</a:t>
            </a:r>
          </a:p>
          <a:p>
            <a:r>
              <a:rPr lang="en-IN" sz="2800" dirty="0">
                <a:solidFill>
                  <a:schemeClr val="tx1"/>
                </a:solidFill>
              </a:rPr>
              <a:t>Other properties of the polyherbal formulations</a:t>
            </a:r>
          </a:p>
          <a:p>
            <a:r>
              <a:rPr lang="en-IN" sz="2800" dirty="0">
                <a:solidFill>
                  <a:schemeClr val="tx1"/>
                </a:solidFill>
              </a:rPr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5E416-0EBF-40D5-80B8-6B7D81E4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7" y="1845734"/>
            <a:ext cx="542925" cy="552450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4572A58A-C1F2-45C9-B076-F264FB1EFCDF}"/>
              </a:ext>
            </a:extLst>
          </p:cNvPr>
          <p:cNvSpPr/>
          <p:nvPr/>
        </p:nvSpPr>
        <p:spPr>
          <a:xfrm>
            <a:off x="646047" y="3220819"/>
            <a:ext cx="451233" cy="34523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0AFCF3-CD4E-4942-95EB-A38A8B0C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" y="4183592"/>
            <a:ext cx="542925" cy="552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248C3F-D074-4B0A-B704-175CA825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39" y="0"/>
            <a:ext cx="7181460" cy="6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9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07F7-5859-4C1F-84DB-B564714277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40498" y="264318"/>
            <a:ext cx="10058400" cy="1449387"/>
          </a:xfrm>
        </p:spPr>
        <p:txBody>
          <a:bodyPr/>
          <a:lstStyle/>
          <a:p>
            <a:r>
              <a:rPr lang="en-IN" sz="4800" b="1" dirty="0">
                <a:solidFill>
                  <a:srgbClr val="00B050"/>
                </a:solidFill>
                <a:sym typeface="Wingdings 2" panose="05020102010507070707" pitchFamily="18" charset="2"/>
              </a:rPr>
              <a:t>Objectives</a:t>
            </a:r>
            <a:br>
              <a:rPr lang="en-IN" sz="4800" b="1" dirty="0">
                <a:solidFill>
                  <a:srgbClr val="00B050"/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5AF03-6D78-496A-B11F-EF3D003CE3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0971" y="1892916"/>
            <a:ext cx="10951029" cy="402272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objectives of the study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D45EA-22BF-4305-AB1B-8B315550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" y="1845734"/>
            <a:ext cx="542925" cy="55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0C82D-0EB9-47D6-B374-6379A494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05"/>
          <a:stretch/>
        </p:blipFill>
        <p:spPr>
          <a:xfrm>
            <a:off x="2146001" y="2711878"/>
            <a:ext cx="7960957" cy="22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6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656D-604A-45EA-B848-5336814AE7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3298" y="285955"/>
            <a:ext cx="10058400" cy="720725"/>
          </a:xfrm>
        </p:spPr>
        <p:txBody>
          <a:bodyPr/>
          <a:lstStyle/>
          <a:p>
            <a:r>
              <a:rPr lang="en-US" sz="4400" b="1" dirty="0">
                <a:solidFill>
                  <a:srgbClr val="00B050"/>
                </a:solidFill>
              </a:rPr>
              <a:t>METHODS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CA596-31AF-4FA9-BC0C-0A0F4E7B1B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2433" y="1099684"/>
            <a:ext cx="4818063" cy="4022725"/>
          </a:xfrm>
        </p:spPr>
        <p:txBody>
          <a:bodyPr>
            <a:normAutofit/>
          </a:bodyPr>
          <a:lstStyle/>
          <a:p>
            <a:endParaRPr lang="en-US" sz="3600" b="1" dirty="0">
              <a:solidFill>
                <a:srgbClr val="00B050"/>
              </a:solidFill>
              <a:sym typeface="Wingdings 2" panose="05020102010507070707" pitchFamily="18" charset="2"/>
            </a:endParaRPr>
          </a:p>
          <a:p>
            <a:r>
              <a:rPr lang="en-US" sz="3600" b="1" dirty="0">
                <a:solidFill>
                  <a:srgbClr val="00B050"/>
                </a:solidFill>
                <a:sym typeface="Wingdings 2" panose="05020102010507070707" pitchFamily="18" charset="2"/>
              </a:rPr>
              <a:t>Ethical Statement</a:t>
            </a:r>
            <a:endParaRPr lang="en-US" sz="3600" b="1" dirty="0">
              <a:solidFill>
                <a:srgbClr val="00B050"/>
              </a:solidFill>
            </a:endParaRPr>
          </a:p>
          <a:p>
            <a:r>
              <a:rPr lang="en-US" sz="2800" dirty="0"/>
              <a:t>Ethical committee approval</a:t>
            </a:r>
          </a:p>
          <a:p>
            <a:endParaRPr lang="en-US" sz="2800" dirty="0"/>
          </a:p>
          <a:p>
            <a:r>
              <a:rPr lang="en-IN" sz="2800" dirty="0">
                <a:sym typeface="Wingdings 2" panose="05020102010507070707" pitchFamily="18" charset="2"/>
              </a:rPr>
              <a:t>Background of Plant materials</a:t>
            </a:r>
            <a:endParaRPr lang="en-US" sz="2800" dirty="0"/>
          </a:p>
          <a:p>
            <a:r>
              <a:rPr lang="en-US" sz="3200" dirty="0">
                <a:sym typeface="Wingdings 2" panose="05020102010507070707" pitchFamily="18" charset="2"/>
              </a:rPr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B602E-64C7-4584-AE2C-6981E903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62" y="1406071"/>
            <a:ext cx="5919205" cy="21890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52828-9300-4BC0-95A5-1AADFD74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8" y="2477535"/>
            <a:ext cx="552450" cy="638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B9EC27-6812-4029-9DF1-310914EFC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56" y="4493561"/>
            <a:ext cx="5772150" cy="647700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5216DD0-5E1B-427B-BD3A-FB2F4DB6B0B7}"/>
              </a:ext>
            </a:extLst>
          </p:cNvPr>
          <p:cNvSpPr/>
          <p:nvPr/>
        </p:nvSpPr>
        <p:spPr>
          <a:xfrm>
            <a:off x="348123" y="3627354"/>
            <a:ext cx="451233" cy="34523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9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C677666-7863-4928-96E0-4511BB84A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894354"/>
              </p:ext>
            </p:extLst>
          </p:nvPr>
        </p:nvGraphicFramePr>
        <p:xfrm>
          <a:off x="1621453" y="3205066"/>
          <a:ext cx="8128001" cy="293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6005804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859714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881401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4929262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664348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4837396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95831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normal standard diet </a:t>
                      </a:r>
                      <a:r>
                        <a:rPr lang="en-US" dirty="0"/>
                        <a:t>for 3 weeks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PHF 0.25ml/kg/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p.o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dirty="0"/>
                        <a:t>alone for 3 weeks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Methotrexate (1 mg/kg/week) for 3 weeks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Methotrexate</a:t>
                      </a:r>
                      <a:r>
                        <a:rPr lang="en-US" dirty="0"/>
                        <a:t>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along with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PHF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0.25ml/kg/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p.o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for 3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Methotrexate</a:t>
                      </a:r>
                      <a:r>
                        <a:rPr lang="en-US" dirty="0"/>
                        <a:t>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along with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PHF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0.5ml/kg/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p.o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for 3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Methotrexate</a:t>
                      </a:r>
                      <a:r>
                        <a:rPr lang="en-US" dirty="0"/>
                        <a:t>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for 3 weeks followed by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PHF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0.25ml/kg/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p.o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for 1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Methotrexate</a:t>
                      </a:r>
                      <a:r>
                        <a:rPr lang="en-US" dirty="0"/>
                        <a:t>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along with 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SILYMARIN(SLM) (20/mg/kg/</a:t>
                      </a:r>
                      <a:r>
                        <a:rPr lang="en-US" b="1" dirty="0" err="1">
                          <a:solidFill>
                            <a:srgbClr val="0070C0"/>
                          </a:solidFill>
                        </a:rPr>
                        <a:t>p.o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)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for 3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0203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2FCF1C-2747-4F69-9A03-D8B734ED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46"/>
            <a:ext cx="11925300" cy="2931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D71C7-FE51-43F1-AC7D-DF6319D574F4}"/>
              </a:ext>
            </a:extLst>
          </p:cNvPr>
          <p:cNvSpPr txBox="1"/>
          <p:nvPr/>
        </p:nvSpPr>
        <p:spPr>
          <a:xfrm>
            <a:off x="1621453" y="1987420"/>
            <a:ext cx="2213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6 Rats in 7 groups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9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0DDDD-A78A-4D11-B2B9-FEBC6E1D7B09}"/>
              </a:ext>
            </a:extLst>
          </p:cNvPr>
          <p:cNvSpPr txBox="1"/>
          <p:nvPr/>
        </p:nvSpPr>
        <p:spPr>
          <a:xfrm>
            <a:off x="1007707" y="591435"/>
            <a:ext cx="829724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00B050"/>
                </a:solidFill>
                <a:latin typeface="+mj-lt"/>
                <a:ea typeface="+mj-ea"/>
                <a:cs typeface="+mj-cs"/>
                <a:sym typeface="Wingdings 2" panose="05020102010507070707" pitchFamily="18" charset="2"/>
              </a:rPr>
              <a:t>Experimental Procedure</a:t>
            </a:r>
          </a:p>
          <a:p>
            <a:pPr lvl="1"/>
            <a:endParaRPr lang="en-IN" sz="1800" dirty="0">
              <a:solidFill>
                <a:schemeClr val="tx1"/>
              </a:solidFill>
              <a:sym typeface="Wingdings 2" panose="05020102010507070707" pitchFamily="18" charset="2"/>
            </a:endParaRPr>
          </a:p>
          <a:p>
            <a:pPr lvl="1"/>
            <a:endParaRPr lang="en-IN" dirty="0">
              <a:sym typeface="Wingdings 2" panose="05020102010507070707" pitchFamily="18" charset="2"/>
            </a:endParaRPr>
          </a:p>
          <a:p>
            <a:pPr lvl="1"/>
            <a:endParaRPr lang="en-IN" sz="1800" dirty="0">
              <a:solidFill>
                <a:schemeClr val="tx1"/>
              </a:solidFill>
              <a:sym typeface="Wingdings 2" panose="05020102010507070707" pitchFamily="18" charset="2"/>
            </a:endParaRPr>
          </a:p>
          <a:p>
            <a:pPr lvl="1"/>
            <a:r>
              <a:rPr lang="en-IN" sz="1800" dirty="0">
                <a:solidFill>
                  <a:schemeClr val="tx1"/>
                </a:solidFill>
                <a:sym typeface="Wingdings 2" panose="05020102010507070707" pitchFamily="18" charset="2"/>
              </a:rPr>
              <a:t>Drug formulation and dose</a:t>
            </a:r>
          </a:p>
          <a:p>
            <a:pPr lvl="1"/>
            <a:endParaRPr lang="en-IN" sz="1800" dirty="0">
              <a:solidFill>
                <a:schemeClr val="tx1"/>
              </a:solidFill>
              <a:sym typeface="Wingdings 2" panose="05020102010507070707" pitchFamily="18" charset="2"/>
            </a:endParaRPr>
          </a:p>
          <a:p>
            <a:pPr lvl="1"/>
            <a:endParaRPr lang="en-IN" sz="1800" dirty="0">
              <a:solidFill>
                <a:schemeClr val="tx1"/>
              </a:solidFill>
              <a:sym typeface="Wingdings 2" panose="05020102010507070707" pitchFamily="18" charset="2"/>
            </a:endParaRPr>
          </a:p>
          <a:p>
            <a:pPr lvl="1"/>
            <a:r>
              <a:rPr lang="en-IN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Site and route of </a:t>
            </a:r>
            <a:r>
              <a:rPr lang="en-IN" sz="1800" dirty="0">
                <a:solidFill>
                  <a:schemeClr val="tx1"/>
                </a:solidFill>
                <a:sym typeface="Wingdings 2" panose="05020102010507070707" pitchFamily="18" charset="2"/>
              </a:rPr>
              <a:t>administration</a:t>
            </a:r>
          </a:p>
          <a:p>
            <a:pPr lvl="1"/>
            <a:endParaRPr lang="en-IN" sz="1800" dirty="0">
              <a:solidFill>
                <a:schemeClr val="tx1"/>
              </a:solidFill>
              <a:sym typeface="Wingdings 2" panose="05020102010507070707" pitchFamily="18" charset="2"/>
            </a:endParaRPr>
          </a:p>
          <a:p>
            <a:pPr lvl="1"/>
            <a:endParaRPr lang="en-IN" sz="1800" dirty="0">
              <a:solidFill>
                <a:schemeClr val="tx1"/>
              </a:solidFill>
              <a:sym typeface="Wingdings 2" panose="05020102010507070707" pitchFamily="18" charset="2"/>
            </a:endParaRPr>
          </a:p>
          <a:p>
            <a:pPr lvl="1"/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T</a:t>
            </a:r>
            <a:r>
              <a:rPr lang="en-IN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iming of administration</a:t>
            </a:r>
          </a:p>
          <a:p>
            <a:pPr lvl="1"/>
            <a:endParaRPr lang="en-IN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1"/>
            <a:endParaRPr lang="en-IN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1"/>
            <a:r>
              <a:rPr lang="en-IN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 2" panose="05020102010507070707" pitchFamily="18" charset="2"/>
              </a:rPr>
              <a:t>Method of Euthanasia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98040-9696-414E-850E-027958E3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820" y="1321156"/>
            <a:ext cx="6321685" cy="3099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A0D4E4-45BE-4B2E-81D6-7B040E95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07" y="4730619"/>
            <a:ext cx="5897919" cy="1535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40EAF-AD19-4F95-BAEE-4705BD99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88" y="1954946"/>
            <a:ext cx="55245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C7EC5-B598-409D-B163-339A71BB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63" y="2779440"/>
            <a:ext cx="552450" cy="63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0615F-1669-40A6-878F-15ECE4913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88" y="3583168"/>
            <a:ext cx="552450" cy="63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D071E-0E13-43A2-BE0D-2133E867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63" y="4386896"/>
            <a:ext cx="5524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158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1084</TotalTime>
  <Words>436</Words>
  <Application>Microsoft Office PowerPoint</Application>
  <PresentationFormat>Widescreen</PresentationFormat>
  <Paragraphs>118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Aharoni</vt:lpstr>
      <vt:lpstr>Bahnschrift SemiBold</vt:lpstr>
      <vt:lpstr>Calibri</vt:lpstr>
      <vt:lpstr>Calibri Light</vt:lpstr>
      <vt:lpstr>Wingdings</vt:lpstr>
      <vt:lpstr>Retrospect</vt:lpstr>
      <vt:lpstr>CRITICAL EVALUATION OF JOURNAL ARTICLE</vt:lpstr>
      <vt:lpstr>Drug induced hepatotoxicity: effect of polyherbal formulations</vt:lpstr>
      <vt:lpstr>PowerPoint Presentation</vt:lpstr>
      <vt:lpstr>ABSTRACT</vt:lpstr>
      <vt:lpstr>INTRODUCTION .  Background</vt:lpstr>
      <vt:lpstr>Objectives 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  <vt:lpstr>PowerPoint Presentation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EVALUATION OF JOURNAL ARTICLE</dc:title>
  <dc:creator>Aravinth Rajendran</dc:creator>
  <cp:lastModifiedBy>Aravinth Rajendran</cp:lastModifiedBy>
  <cp:revision>39</cp:revision>
  <dcterms:created xsi:type="dcterms:W3CDTF">2021-10-04T15:59:46Z</dcterms:created>
  <dcterms:modified xsi:type="dcterms:W3CDTF">2022-08-15T12:54:25Z</dcterms:modified>
</cp:coreProperties>
</file>